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360" r:id="rId5"/>
    <p:sldId id="265" r:id="rId6"/>
    <p:sldId id="326" r:id="rId7"/>
    <p:sldId id="361" r:id="rId8"/>
    <p:sldId id="261" r:id="rId9"/>
    <p:sldId id="356" r:id="rId10"/>
    <p:sldId id="362" r:id="rId11"/>
    <p:sldId id="363" r:id="rId12"/>
    <p:sldId id="364" r:id="rId13"/>
    <p:sldId id="365" r:id="rId14"/>
    <p:sldId id="276" r:id="rId15"/>
    <p:sldId id="351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 showGuides="1">
      <p:cViewPr varScale="1">
        <p:scale>
          <a:sx n="87" d="100"/>
          <a:sy n="87" d="100"/>
        </p:scale>
        <p:origin x="370" y="48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6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18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88113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flickr.com/photos/ricephotos/5366605498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www.pexels.com/photo/sunset-field-of-grain-598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s://opensource.com/article/17/2/six-open-source-brand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hyperlink" Target="https://damiandeluca.com.ar/como-hacer-un-insert-con-mongdb" TargetMode="External"/><Relationship Id="rId10" Type="http://schemas.openxmlformats.org/officeDocument/2006/relationships/hyperlink" Target="https://ja.wikipedia.org/wiki/Project_Jupyter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cdo-web/api/v2/datasets" TargetMode="External"/><Relationship Id="rId7" Type="http://schemas.openxmlformats.org/officeDocument/2006/relationships/hyperlink" Target="https://pxhere.com/en/photo/72849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hyperlink" Target="https://www.piqsels.com/en/public-domain-photo-sksgf" TargetMode="Externa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view-image.php?image=168173&amp;picture=zelene-jablko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pexels.com/photo/crops-cultivation-growrh-hope-398768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451" y="1857479"/>
            <a:ext cx="6285924" cy="4029075"/>
          </a:xfrm>
          <a:solidFill>
            <a:schemeClr val="accent3">
              <a:lumMod val="20000"/>
              <a:lumOff val="80000"/>
              <a:alpha val="90000"/>
            </a:schemeClr>
          </a:solidFill>
        </p:spPr>
        <p:txBody>
          <a:bodyPr/>
          <a:lstStyle/>
          <a:p>
            <a:r>
              <a:rPr lang="en-US" dirty="0"/>
              <a:t>Weather and </a:t>
            </a:r>
            <a:br>
              <a:rPr lang="en-US" dirty="0"/>
            </a:br>
            <a:r>
              <a:rPr lang="en-US" dirty="0"/>
              <a:t>Crop Yield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5724" y="4618652"/>
            <a:ext cx="3913223" cy="989431"/>
          </a:xfrm>
        </p:spPr>
        <p:txBody>
          <a:bodyPr>
            <a:normAutofit/>
          </a:bodyPr>
          <a:lstStyle/>
          <a:p>
            <a:r>
              <a:rPr lang="en-US" dirty="0"/>
              <a:t>Stamatios Karvounis</a:t>
            </a:r>
          </a:p>
          <a:p>
            <a:r>
              <a:rPr lang="en-US" sz="1050" dirty="0" err="1"/>
              <a:t>x18197051@student.ncirl.ie</a:t>
            </a:r>
            <a:endParaRPr lang="en-US" sz="105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4742335" y="1549181"/>
            <a:ext cx="7070157" cy="464567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9"/>
    </mc:Choice>
    <mc:Fallback xmlns="">
      <p:transition spd="slow" advTm="140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7234177" y="-3338543"/>
            <a:ext cx="19558891" cy="10631119"/>
          </a:xfrm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097" y="0"/>
            <a:ext cx="9442618" cy="69056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30764" y="-350982"/>
            <a:ext cx="9699031" cy="7256607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F2B5F-DC86-4314-93F6-EB4E93C73CF0}"/>
              </a:ext>
            </a:extLst>
          </p:cNvPr>
          <p:cNvSpPr txBox="1"/>
          <p:nvPr/>
        </p:nvSpPr>
        <p:spPr>
          <a:xfrm>
            <a:off x="4392082" y="958156"/>
            <a:ext cx="709575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Visualizations and Results</a:t>
            </a:r>
          </a:p>
          <a:p>
            <a:endParaRPr lang="en-US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Average precipitation was lower between 2012 and 2015, which aligns with reported drought in California during that timeframe.</a:t>
            </a:r>
          </a:p>
          <a:p>
            <a:pPr algn="l"/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 P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ositive relationship between crop yield and minimum/maximum temperatures</a:t>
            </a:r>
          </a:p>
          <a:p>
            <a:pPr algn="l"/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 C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orrelation matrix 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Söhne"/>
              </a:rPr>
              <a:t>notied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weak negative correlation between average precipitation and total value of production, and weak positive correlation between average temperature and crop yield total value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4" name="Rectangle 110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12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80" y="233742"/>
            <a:ext cx="3469829" cy="722654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spc="150" dirty="0"/>
              <a:t>Visualizations</a:t>
            </a:r>
          </a:p>
        </p:txBody>
      </p:sp>
      <p:sp>
        <p:nvSpPr>
          <p:cNvPr id="1036" name="Freeform: Shape 114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16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3" name="Picture Placeholder 22" descr="Seedling soil in the sunlight">
            <a:extLst>
              <a:ext uri="{FF2B5EF4-FFF2-40B4-BE49-F238E27FC236}">
                <a16:creationId xmlns:a16="http://schemas.microsoft.com/office/drawing/2014/main" id="{2D95C522-0673-42BF-B02A-D92BB4AA3D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1214" y="5466682"/>
            <a:ext cx="12631872" cy="1834231"/>
          </a:xfrm>
        </p:spPr>
      </p:pic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4FCD3792-12EA-4588-8197-F47A7C9F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2670" y="5217698"/>
            <a:ext cx="422287" cy="248985"/>
          </a:xfrm>
        </p:spPr>
        <p:txBody>
          <a:bodyPr/>
          <a:lstStyle/>
          <a:p>
            <a:pPr defTabSz="493776">
              <a:spcAft>
                <a:spcPts val="600"/>
              </a:spcAft>
            </a:pPr>
            <a:fld id="{FAEF9944-A4F6-4C59-AEBD-678D6480B8EA}" type="slidenum">
              <a:rPr lang="en-US" sz="864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pPr defTabSz="493776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A6EDC1-8931-8194-CA62-C8237B4D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35" y="883643"/>
            <a:ext cx="3022314" cy="2254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8AFEC0-AE78-7E64-9BCD-F5B97CA5B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45" y="312756"/>
            <a:ext cx="3665153" cy="23034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D45505-72BF-5F08-BE3F-A81FE72DC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509" y="268007"/>
            <a:ext cx="3243963" cy="25061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E187DB-47E3-6538-B176-317654F71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414" y="3537065"/>
            <a:ext cx="2890731" cy="2364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2B0071-337D-8FE5-12C7-3F29D5C2B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688" y="3171464"/>
            <a:ext cx="3682506" cy="26999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C76B3E-006E-5F27-C36D-7CA4B168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050" y="3098454"/>
            <a:ext cx="3394084" cy="29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31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935" y="483670"/>
            <a:ext cx="3351681" cy="849751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EA4F8524-08FD-4770-8E76-4588EA2E16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/>
        </p:blipFill>
        <p:spPr>
          <a:xfrm>
            <a:off x="0" y="0"/>
            <a:ext cx="4871651" cy="4716849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5F3B56C-4EE4-4D49-8191-08FE8C1A6F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682" r="14682"/>
          <a:stretch/>
        </p:blipFill>
        <p:spPr>
          <a:xfrm>
            <a:off x="3235916" y="4362724"/>
            <a:ext cx="2655597" cy="22666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06F-7E28-44E5-BC03-EC01665A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299" y="1267855"/>
            <a:ext cx="5868365" cy="4904345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eak negative correlation between average precipitation and total crop value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eak positive correlation between average temperature and total crop value, but the relationship is not linear due to fluctuations in minimum and maximum temperatures.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Further research is needed to fully understand the complexities of climate-crop production relationships.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database can be easily extended to include additional variables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Weather conditions on different crops, studying how changes in temperature and precipitation affect crop prices, and analyzing data by season to better understand how weather affects crop growth and development.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EB0D-92FB-4F07-9F62-B73145EB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F76D5-D01A-D588-A80A-349E22CF0C39}"/>
              </a:ext>
            </a:extLst>
          </p:cNvPr>
          <p:cNvSpPr txBox="1"/>
          <p:nvPr/>
        </p:nvSpPr>
        <p:spPr>
          <a:xfrm>
            <a:off x="3261367" y="6858000"/>
            <a:ext cx="279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flickr.com/photos/ricephotos/5366605498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3601616"/>
            <a:ext cx="4632891" cy="811358"/>
          </a:xfrm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Stamatios Karvounis</a:t>
            </a:r>
          </a:p>
          <a:p>
            <a:r>
              <a:rPr lang="en-US" dirty="0" err="1"/>
              <a:t>x18197051@student.ncirl.ie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815B-0184-4E8F-B571-C492B907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913ABB5F-0386-46D2-984D-F772DEC67B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397" y="4570"/>
            <a:ext cx="3084612" cy="3481579"/>
          </a:xfrm>
        </p:spPr>
      </p:pic>
      <p:pic>
        <p:nvPicPr>
          <p:cNvPr id="16" name="Picture Placeholder 15" descr="A picture containing person, wheel barrow, plants, green, vegetable">
            <a:extLst>
              <a:ext uri="{FF2B5EF4-FFF2-40B4-BE49-F238E27FC236}">
                <a16:creationId xmlns:a16="http://schemas.microsoft.com/office/drawing/2014/main" id="{A691FEAE-FE9B-4F51-8E02-402437FA3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2300" y="0"/>
            <a:ext cx="2679700" cy="3483864"/>
          </a:xfrm>
        </p:spPr>
      </p:pic>
      <p:pic>
        <p:nvPicPr>
          <p:cNvPr id="14" name="Picture Placeholder 13" descr="A person standing in a greenhouse">
            <a:extLst>
              <a:ext uri="{FF2B5EF4-FFF2-40B4-BE49-F238E27FC236}">
                <a16:creationId xmlns:a16="http://schemas.microsoft.com/office/drawing/2014/main" id="{8706E96D-2B8F-45D1-8BDA-C66A1827E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115" y="3531870"/>
            <a:ext cx="3084612" cy="3326130"/>
          </a:xfr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39EDF-5240-E93E-9895-A5A51A682DA3}"/>
              </a:ext>
            </a:extLst>
          </p:cNvPr>
          <p:cNvSpPr txBox="1"/>
          <p:nvPr/>
        </p:nvSpPr>
        <p:spPr>
          <a:xfrm>
            <a:off x="690465" y="638718"/>
            <a:ext cx="5505448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additional files are included in the submission folder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 files with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MongoDB queries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PostgreSQL queries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Vizualisations</a:t>
            </a:r>
            <a:endParaRPr lang="en-US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draft with rough descriptions of the stages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338A4BB-E4A9-0DED-585F-3452ADE50A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3142" r="231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55" y="450062"/>
            <a:ext cx="7134415" cy="1843087"/>
          </a:xfrm>
        </p:spPr>
        <p:txBody>
          <a:bodyPr anchor="b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555" y="2326675"/>
            <a:ext cx="5485331" cy="356016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Future</a:t>
            </a:r>
          </a:p>
        </p:txBody>
      </p:sp>
      <p:pic>
        <p:nvPicPr>
          <p:cNvPr id="21" name="Picture Placeholder 20" descr="Seedling soil in the sunlight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/>
      </p:pic>
      <p:pic>
        <p:nvPicPr>
          <p:cNvPr id="16" name="Picture Placeholder 15" descr="Seedling soil in the sunlight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18" y="634731"/>
            <a:ext cx="4917906" cy="60267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/>
        </p:blipFill>
        <p:spPr/>
      </p:pic>
      <p:pic>
        <p:nvPicPr>
          <p:cNvPr id="18" name="Picture Placeholder 17" descr="A person standing in a greenhouse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/>
      </p:pic>
      <p:pic>
        <p:nvPicPr>
          <p:cNvPr id="25" name="Picture Placeholder 24" descr="A picture containing person, wheel barrow, plants, green, vegetabl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629" y="1425219"/>
            <a:ext cx="6010181" cy="585890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Analyse the impact of temperature and precipitation fluctuations on crop production volume in California </a:t>
            </a:r>
            <a:r>
              <a:rPr lang="en-US" dirty="0"/>
              <a:t>over the last 20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 considered the largest food producer in the USA and plays a crucial role in meeting the food demands of the world's population, producing wide range of crops, unique climate that is well-suited for 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average, minimum and maximum temperatures, and the quantities of major crops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of this proposed study is to provide a quantitative analysis of the relationship between climate and crop production over a specific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question: How do temperature fluctuations affect the yield of major crops in California?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edling growing in soil in the sunlight 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28527" y="-3523738"/>
            <a:ext cx="17658321" cy="10631119"/>
          </a:xfrm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83" y="47625"/>
            <a:ext cx="920573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30764" y="-350982"/>
            <a:ext cx="9699031" cy="7256607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F2B5F-DC86-4314-93F6-EB4E93C73CF0}"/>
              </a:ext>
            </a:extLst>
          </p:cNvPr>
          <p:cNvSpPr txBox="1"/>
          <p:nvPr/>
        </p:nvSpPr>
        <p:spPr>
          <a:xfrm>
            <a:off x="3959353" y="1493569"/>
            <a:ext cx="7650056" cy="467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Related Work </a:t>
            </a:r>
            <a:r>
              <a:rPr lang="en-US" sz="1800" b="1" kern="0" cap="small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(Lobell, Cahill, &amp; Field, 2007)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Previous study examined how weather affects agricultural production in California by analyzing the relationship between crop yields and monthly temperature and precipitation for 12 major crops.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impact of climate on crop yield trends varies depending on the crop.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California's diverse agriculture reduces the effects of climate change on the agricultural sector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1980-2003 is outdated and may not fully reflect current irrigation practices and climate changes.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2014 drought in California impact on crop yield, consideration of other factors like irrigation systems.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170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nting seedling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19" y="593621"/>
            <a:ext cx="5537345" cy="3225732"/>
          </a:xfrm>
        </p:spPr>
        <p:txBody>
          <a:bodyPr anchor="b"/>
          <a:lstStyle/>
          <a:p>
            <a:r>
              <a:rPr lang="en-US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869" y="-825527"/>
            <a:ext cx="7340048" cy="1651054"/>
          </a:xfrm>
        </p:spPr>
        <p:txBody>
          <a:bodyPr/>
          <a:lstStyle/>
          <a:p>
            <a:r>
              <a:rPr lang="en-US" dirty="0"/>
              <a:t>3 Steps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C16A85-39C7-FA78-AC55-DD5DCD69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85828"/>
              </p:ext>
            </p:extLst>
          </p:nvPr>
        </p:nvGraphicFramePr>
        <p:xfrm>
          <a:off x="1521069" y="1257301"/>
          <a:ext cx="8598877" cy="46335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2899">
                  <a:extLst>
                    <a:ext uri="{9D8B030D-6E8A-4147-A177-3AD203B41FA5}">
                      <a16:colId xmlns:a16="http://schemas.microsoft.com/office/drawing/2014/main" val="2988996013"/>
                    </a:ext>
                  </a:extLst>
                </a:gridCol>
                <a:gridCol w="2759685">
                  <a:extLst>
                    <a:ext uri="{9D8B030D-6E8A-4147-A177-3AD203B41FA5}">
                      <a16:colId xmlns:a16="http://schemas.microsoft.com/office/drawing/2014/main" val="2073997909"/>
                    </a:ext>
                  </a:extLst>
                </a:gridCol>
                <a:gridCol w="2866293">
                  <a:extLst>
                    <a:ext uri="{9D8B030D-6E8A-4147-A177-3AD203B41FA5}">
                      <a16:colId xmlns:a16="http://schemas.microsoft.com/office/drawing/2014/main" val="2373837506"/>
                    </a:ext>
                  </a:extLst>
                </a:gridCol>
              </a:tblGrid>
              <a:tr h="897100"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National Centers for Environmental Information 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Food and Agriculture Organization  </a:t>
                      </a:r>
                    </a:p>
                    <a:p>
                      <a:pPr algn="ctr"/>
                      <a:r>
                        <a:rPr lang="en-US" sz="1400" b="0" dirty="0"/>
                        <a:t>of the United Nations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Merged Dataset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08384"/>
                  </a:ext>
                </a:extLst>
              </a:tr>
              <a:tr h="12454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API (JSON semi-structured dataset) from https://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www.noaa.gov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/.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Csv file exported from https://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www.fao.org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faostat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en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/#data/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QCL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Merge of the 2 datasets after storing and conducting 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ETL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process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442741"/>
                  </a:ext>
                </a:extLst>
              </a:tr>
              <a:tr h="12454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Stored in MongoDB database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Stored in PostgreSQL database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Stored in local drive as csv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792571"/>
                  </a:ext>
                </a:extLst>
              </a:tr>
              <a:tr h="12454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ETL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using MongoDB Compass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ETL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using PG Admin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Used 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Jupyter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notebook in Anaconda environment for </a:t>
                      </a:r>
                      <a:r>
                        <a:rPr lang="en-US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Visualisation</a:t>
                      </a:r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and Analysis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56637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24F8E81-CB8D-9A21-ABDF-93EB7C67F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8969" y="5294079"/>
            <a:ext cx="1296432" cy="129643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63BDF29-0A61-84DB-8E42-960EA756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63221" y="5490965"/>
            <a:ext cx="2480163" cy="1138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5B0D9-A31A-9497-3FC9-6A319D719E63}"/>
              </a:ext>
            </a:extLst>
          </p:cNvPr>
          <p:cNvSpPr txBox="1"/>
          <p:nvPr/>
        </p:nvSpPr>
        <p:spPr>
          <a:xfrm>
            <a:off x="3190875" y="4762500"/>
            <a:ext cx="5810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opensource.com/article/17/2/six-open-source-brand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EB7EC-A8A7-FBEF-3A4A-009CC4543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30995" y="5475316"/>
            <a:ext cx="1013005" cy="11742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46AA3-F844-4537-4B98-D3C7C563405B}"/>
              </a:ext>
            </a:extLst>
          </p:cNvPr>
          <p:cNvSpPr txBox="1"/>
          <p:nvPr/>
        </p:nvSpPr>
        <p:spPr>
          <a:xfrm>
            <a:off x="8130995" y="7089951"/>
            <a:ext cx="1013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ja.wikipedia.org/wiki/Project_Jupyte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-26425"/>
            <a:ext cx="7134415" cy="920187"/>
          </a:xfrm>
        </p:spPr>
        <p:txBody>
          <a:bodyPr anchor="b"/>
          <a:lstStyle/>
          <a:p>
            <a:r>
              <a:rPr lang="en-US" dirty="0"/>
              <a:t>Daily Summaries-MongoDB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7" y="1018573"/>
            <a:ext cx="6886936" cy="5034986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semi-structured dataset was obtained from the website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noaa.gov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using their API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API endpoint URL was set to '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https://</a:t>
            </a:r>
            <a:r>
              <a:rPr lang="en-US" b="0" i="0" u="sng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www.ncei.noaa.gov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/</a:t>
            </a:r>
            <a:r>
              <a:rPr lang="en-US" b="0" i="0" u="sng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cdo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-web/</a:t>
            </a:r>
            <a:r>
              <a:rPr lang="en-US" b="0" i="0" u="sng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api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/</a:t>
            </a:r>
            <a:r>
              <a:rPr lang="en-US" b="0" i="0" u="sng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v2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/</a:t>
            </a:r>
            <a:r>
              <a:rPr lang="en-US" b="0" i="0" u="sng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datasets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’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adding the location parameter to California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tored in a MongoDB database after setting up a connection and inserting the data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Jupyter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notebook and terminal.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MongoDB Compass for interaction with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process used a pipeline with four stages, including removing null values, excluding insignificant variables, converting string variables to their respective values, and adding a new variable.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6 variables: DATE,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PRCP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TAVG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TMAX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TMIN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temperatureDifference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process used a pipeline with four stages, removing null values, excluding insignificant variables, converting string variables to their respective values, and adding a new variable.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xport to a CSV file and later imported into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postgreSQL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953" r="9953"/>
          <a:stretch/>
        </p:blipFill>
        <p:spPr>
          <a:xfrm>
            <a:off x="8939679" y="0"/>
            <a:ext cx="3252168" cy="2708476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0024" b="10024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682E21-79C4-4529-9275-51F318B9A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862" y="138103"/>
            <a:ext cx="6282873" cy="949902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Crop Yield-PostgreSQL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F79411-C7D8-478C-9413-52E857690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6AA8137-008D-4F35-AE77-B226A3036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04C1530-34B9-4662-8952-65590E1BE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57" r="10303"/>
          <a:stretch/>
        </p:blipFill>
        <p:spPr>
          <a:xfrm>
            <a:off x="153" y="10"/>
            <a:ext cx="3298460" cy="3406130"/>
          </a:xfrm>
          <a:custGeom>
            <a:avLst/>
            <a:gdLst/>
            <a:ahLst/>
            <a:cxnLst/>
            <a:rect l="l" t="t" r="r" b="b"/>
            <a:pathLst>
              <a:path w="3298460" h="3387852">
                <a:moveTo>
                  <a:pt x="0" y="0"/>
                </a:moveTo>
                <a:lnTo>
                  <a:pt x="1680943" y="0"/>
                </a:lnTo>
                <a:lnTo>
                  <a:pt x="1703067" y="14997"/>
                </a:lnTo>
                <a:cubicBezTo>
                  <a:pt x="2666032" y="708413"/>
                  <a:pt x="3230478" y="1928213"/>
                  <a:pt x="3297272" y="3337395"/>
                </a:cubicBezTo>
                <a:lnTo>
                  <a:pt x="3298460" y="3387852"/>
                </a:lnTo>
                <a:lnTo>
                  <a:pt x="0" y="3387852"/>
                </a:lnTo>
                <a:close/>
              </a:path>
            </a:pathLst>
          </a:cu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667" r="17667"/>
          <a:stretch/>
        </p:blipFill>
        <p:spPr>
          <a:xfrm>
            <a:off x="20" y="3451860"/>
            <a:ext cx="3303946" cy="3406140"/>
          </a:xfrm>
          <a:custGeom>
            <a:avLst/>
            <a:gdLst/>
            <a:ahLst/>
            <a:cxnLst/>
            <a:rect l="l" t="t" r="r" b="b"/>
            <a:pathLst>
              <a:path w="3303966" h="3387852">
                <a:moveTo>
                  <a:pt x="0" y="0"/>
                </a:moveTo>
                <a:lnTo>
                  <a:pt x="3300398" y="0"/>
                </a:lnTo>
                <a:lnTo>
                  <a:pt x="3303966" y="151508"/>
                </a:lnTo>
                <a:cubicBezTo>
                  <a:pt x="3303966" y="1498983"/>
                  <a:pt x="2375241" y="2132691"/>
                  <a:pt x="1429616" y="2904666"/>
                </a:cubicBezTo>
                <a:cubicBezTo>
                  <a:pt x="1257413" y="3045249"/>
                  <a:pt x="1086786" y="3182960"/>
                  <a:pt x="912968" y="3310451"/>
                </a:cubicBezTo>
                <a:lnTo>
                  <a:pt x="801212" y="3387852"/>
                </a:lnTo>
                <a:lnTo>
                  <a:pt x="0" y="338785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BE98E-2CEF-EA6F-3036-E1E99C049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36" y="1226109"/>
            <a:ext cx="8350628" cy="5401581"/>
          </a:xfrm>
          <a:prstGeom prst="rect">
            <a:avLst/>
          </a:prstGeom>
          <a:ln>
            <a:noFill/>
          </a:ln>
        </p:spPr>
        <p:txBody>
          <a:bodyPr vert="horz" lIns="109728" tIns="109728" rIns="109728" bIns="91440" rtlCol="0" anchor="ctr"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Dataset exported from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FAOSTAT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database, selecting from various variables according to my research objective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Variable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categoriesselected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Countries (USA), Elements (yield), Items (crops and livestock), and Timeframe (2003-2022)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dataset was saved in a csv file and imported into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Postgresql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database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Postgresql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PG Admin 4 were used for efficient data management and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ETL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Create server  -&gt; Create User -&gt; Create Database -&gt; Create schema -&gt; Create table for crop production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-&gt; Create table for daily summaries -&gt; Copy data from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faostat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csv file to the new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process: selecting distinct values, removing rows with NULL values, dropping insignificant columns, grouping data by year and item, exporting in CSV format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Resulting dataset: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year_code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element_name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item_name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total_value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as variables</a:t>
            </a:r>
          </a:p>
          <a:p>
            <a:endParaRPr lang="en-US" spc="1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7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person, wheel barrow, plants, green, vegetable">
            <a:extLst>
              <a:ext uri="{FF2B5EF4-FFF2-40B4-BE49-F238E27FC236}">
                <a16:creationId xmlns:a16="http://schemas.microsoft.com/office/drawing/2014/main" id="{6967CCE3-23DA-4EDA-83A3-93D05A8B38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149"/>
          <a:stretch/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Dataset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229709"/>
            <a:ext cx="10519420" cy="4399691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Anaconda 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Söhne"/>
              </a:rPr>
              <a:t>Jupyter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Notebook was used to perform the data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Pandas library was used to import the CSV files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two datasets were merged using the merge function, 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Söhne"/>
              </a:rPr>
              <a:t>year_code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variable used as the common variable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Data visualization techniques were used to gain insights (Seaborn and Matplotlib).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analysis helped identify trends and patterns related to crop yield and the impact of climate conditions on crop production over time.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7608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704</TotalTime>
  <Words>988</Words>
  <Application>Microsoft Office PowerPoint</Application>
  <PresentationFormat>Widescreen</PresentationFormat>
  <Paragraphs>109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Meiryo</vt:lpstr>
      <vt:lpstr>Arial</vt:lpstr>
      <vt:lpstr>Calibri</vt:lpstr>
      <vt:lpstr>Corbel</vt:lpstr>
      <vt:lpstr>Söhne</vt:lpstr>
      <vt:lpstr>Times New Roman</vt:lpstr>
      <vt:lpstr>SketchLinesVTI</vt:lpstr>
      <vt:lpstr>Weather and  Crop Yield</vt:lpstr>
      <vt:lpstr>Agenda</vt:lpstr>
      <vt:lpstr>Introduction</vt:lpstr>
      <vt:lpstr>PowerPoint Presentation</vt:lpstr>
      <vt:lpstr>Methodology</vt:lpstr>
      <vt:lpstr>3 Steps</vt:lpstr>
      <vt:lpstr>Daily Summaries-MongoDB</vt:lpstr>
      <vt:lpstr>Crop Yield-PostgreSQL</vt:lpstr>
      <vt:lpstr>Merged Dataset</vt:lpstr>
      <vt:lpstr>PowerPoint Presentation</vt:lpstr>
      <vt:lpstr>Visualizations</vt:lpstr>
      <vt:lpstr>Future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and Crop Yield</dc:title>
  <dc:creator>Stamatios Karvounis</dc:creator>
  <cp:lastModifiedBy>Stamatios Karvounis</cp:lastModifiedBy>
  <cp:revision>10</cp:revision>
  <dcterms:created xsi:type="dcterms:W3CDTF">2023-04-25T08:25:42Z</dcterms:created>
  <dcterms:modified xsi:type="dcterms:W3CDTF">2023-04-26T12:50:25Z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